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0" r:id="rId13"/>
    <p:sldId id="267" r:id="rId14"/>
    <p:sldId id="268" r:id="rId15"/>
    <p:sldId id="269" r:id="rId16"/>
    <p:sldId id="271" r:id="rId17"/>
    <p:sldId id="272" r:id="rId18"/>
    <p:sldId id="273" r:id="rId19"/>
    <p:sldId id="274" r:id="rId20"/>
  </p:sldIdLst>
  <p:sldSz cx="12192000" cy="6858000"/>
  <p:notesSz cx="6794500" cy="99314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-1830" y="-7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292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100" y="943292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709316-4164-4281-BCA8-15EDBB761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390348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10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4538"/>
            <a:ext cx="6619875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8050"/>
            <a:ext cx="5435600" cy="44688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292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100" y="943292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F6A28E-E517-4603-AF8C-F876895E8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27052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F6A28E-E517-4603-AF8C-F876895E844B}" type="slidenum">
              <a:rPr lang="en-US" smtClean="0"/>
              <a:t>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831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47C0D-C1BC-4DAD-8487-6C8CD1BD75BC}" type="datetimeFigureOut">
              <a:rPr lang="bg-BG" smtClean="0"/>
              <a:pPr/>
              <a:t>20.5.2015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CB5C9-A67E-412E-A67E-BA0BBF796444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2464449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47C0D-C1BC-4DAD-8487-6C8CD1BD75BC}" type="datetimeFigureOut">
              <a:rPr lang="bg-BG" smtClean="0"/>
              <a:pPr/>
              <a:t>20.5.2015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CB5C9-A67E-412E-A67E-BA0BBF796444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884053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47C0D-C1BC-4DAD-8487-6C8CD1BD75BC}" type="datetimeFigureOut">
              <a:rPr lang="bg-BG" smtClean="0"/>
              <a:pPr/>
              <a:t>20.5.2015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CB5C9-A67E-412E-A67E-BA0BBF796444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3721501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47C0D-C1BC-4DAD-8487-6C8CD1BD75BC}" type="datetimeFigureOut">
              <a:rPr lang="bg-BG" smtClean="0"/>
              <a:pPr/>
              <a:t>20.5.2015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CB5C9-A67E-412E-A67E-BA0BBF796444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989333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47C0D-C1BC-4DAD-8487-6C8CD1BD75BC}" type="datetimeFigureOut">
              <a:rPr lang="bg-BG" smtClean="0"/>
              <a:pPr/>
              <a:t>20.5.2015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CB5C9-A67E-412E-A67E-BA0BBF796444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5559170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47C0D-C1BC-4DAD-8487-6C8CD1BD75BC}" type="datetimeFigureOut">
              <a:rPr lang="bg-BG" smtClean="0"/>
              <a:pPr/>
              <a:t>20.5.2015 г.</a:t>
            </a:fld>
            <a:endParaRPr lang="bg-BG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CB5C9-A67E-412E-A67E-BA0BBF796444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164539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47C0D-C1BC-4DAD-8487-6C8CD1BD75BC}" type="datetimeFigureOut">
              <a:rPr lang="bg-BG" smtClean="0"/>
              <a:pPr/>
              <a:t>20.5.2015 г.</a:t>
            </a:fld>
            <a:endParaRPr lang="bg-BG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CB5C9-A67E-412E-A67E-BA0BBF796444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6528272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47C0D-C1BC-4DAD-8487-6C8CD1BD75BC}" type="datetimeFigureOut">
              <a:rPr lang="bg-BG" smtClean="0"/>
              <a:pPr/>
              <a:t>20.5.2015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CB5C9-A67E-412E-A67E-BA0BBF796444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44476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47C0D-C1BC-4DAD-8487-6C8CD1BD75BC}" type="datetimeFigureOut">
              <a:rPr lang="bg-BG" smtClean="0"/>
              <a:pPr/>
              <a:t>20.5.2015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CB5C9-A67E-412E-A67E-BA0BBF796444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90037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47C0D-C1BC-4DAD-8487-6C8CD1BD75BC}" type="datetimeFigureOut">
              <a:rPr lang="bg-BG" smtClean="0"/>
              <a:pPr/>
              <a:t>20.5.2015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CB5C9-A67E-412E-A67E-BA0BBF796444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638449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47C0D-C1BC-4DAD-8487-6C8CD1BD75BC}" type="datetimeFigureOut">
              <a:rPr lang="bg-BG" smtClean="0"/>
              <a:pPr/>
              <a:t>20.5.2015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CB5C9-A67E-412E-A67E-BA0BBF796444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68478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47C0D-C1BC-4DAD-8487-6C8CD1BD75BC}" type="datetimeFigureOut">
              <a:rPr lang="bg-BG" smtClean="0"/>
              <a:pPr/>
              <a:t>20.5.2015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CB5C9-A67E-412E-A67E-BA0BBF796444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932782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47C0D-C1BC-4DAD-8487-6C8CD1BD75BC}" type="datetimeFigureOut">
              <a:rPr lang="bg-BG" smtClean="0"/>
              <a:pPr/>
              <a:t>20.5.2015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CB5C9-A67E-412E-A67E-BA0BBF796444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287765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47C0D-C1BC-4DAD-8487-6C8CD1BD75BC}" type="datetimeFigureOut">
              <a:rPr lang="bg-BG" smtClean="0"/>
              <a:pPr/>
              <a:t>20.5.2015 г.</a:t>
            </a:fld>
            <a:endParaRPr lang="bg-BG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CB5C9-A67E-412E-A67E-BA0BBF796444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021689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47C0D-C1BC-4DAD-8487-6C8CD1BD75BC}" type="datetimeFigureOut">
              <a:rPr lang="bg-BG" smtClean="0"/>
              <a:pPr/>
              <a:t>20.5.2015 г.</a:t>
            </a:fld>
            <a:endParaRPr lang="bg-BG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CB5C9-A67E-412E-A67E-BA0BBF796444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653727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47C0D-C1BC-4DAD-8487-6C8CD1BD75BC}" type="datetimeFigureOut">
              <a:rPr lang="bg-BG" smtClean="0"/>
              <a:pPr/>
              <a:t>20.5.2015 г.</a:t>
            </a:fld>
            <a:endParaRPr lang="bg-BG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CB5C9-A67E-412E-A67E-BA0BBF796444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081192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47C0D-C1BC-4DAD-8487-6C8CD1BD75BC}" type="datetimeFigureOut">
              <a:rPr lang="bg-BG" smtClean="0"/>
              <a:pPr/>
              <a:t>20.5.2015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CB5C9-A67E-412E-A67E-BA0BBF796444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332249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A2847C0D-C1BC-4DAD-8487-6C8CD1BD75BC}" type="datetimeFigureOut">
              <a:rPr lang="bg-BG" smtClean="0"/>
              <a:pPr/>
              <a:t>20.5.2015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BCB5C9-A67E-412E-A67E-BA0BBF796444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2922235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bg-BG" sz="6000" dirty="0" smtClean="0"/>
              <a:t>СЪВРЕМЕННИ ПОДХОДИ В ЛЕЧЕНИЕТО НА СЪРДЕЧНО-СЪДОВИТЕ ЗАБОЛЯВАНИЯ</a:t>
            </a:r>
            <a:endParaRPr lang="bg-BG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bg-BG" sz="2800" b="1" dirty="0" smtClean="0"/>
              <a:t>Проф. Младен Григоров д.м.н.</a:t>
            </a:r>
          </a:p>
          <a:p>
            <a:r>
              <a:rPr lang="bg-BG" sz="2800" b="1" dirty="0" smtClean="0"/>
              <a:t>Втора МБАЛ-София</a:t>
            </a:r>
            <a:endParaRPr lang="bg-BG" sz="2800" b="1" dirty="0"/>
          </a:p>
        </p:txBody>
      </p:sp>
      <p:pic>
        <p:nvPicPr>
          <p:cNvPr id="4" name="Picture 3" descr="ESF_logo_small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46804" y="5831433"/>
            <a:ext cx="1257300" cy="881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EU_logo_small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3200" y="5958433"/>
            <a:ext cx="1076325" cy="75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304925" y="5862458"/>
            <a:ext cx="94672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1200" b="1" i="1" dirty="0">
                <a:latin typeface="Arial Narrow" panose="020B0606020202030204" pitchFamily="34" charset="0"/>
              </a:rPr>
              <a:t>ПРОЕКТ </a:t>
            </a:r>
            <a:r>
              <a:rPr lang="en-GB" sz="1200" b="1" i="1" dirty="0">
                <a:latin typeface="Arial Narrow" panose="020B0606020202030204" pitchFamily="34" charset="0"/>
              </a:rPr>
              <a:t>BG051PO001-3</a:t>
            </a:r>
            <a:r>
              <a:rPr lang="bg-BG" sz="1200" b="1" i="1" dirty="0">
                <a:latin typeface="Arial Narrow" panose="020B0606020202030204" pitchFamily="34" charset="0"/>
              </a:rPr>
              <a:t>.3.06-0040</a:t>
            </a:r>
            <a:endParaRPr lang="en-US" sz="1200" i="1" dirty="0">
              <a:latin typeface="Arial Narrow" panose="020B0606020202030204" pitchFamily="34" charset="0"/>
            </a:endParaRPr>
          </a:p>
          <a:p>
            <a:pPr algn="ctr"/>
            <a:r>
              <a:rPr lang="bg-BG" sz="1200" b="1" i="1" dirty="0">
                <a:latin typeface="Arial Narrow" panose="020B0606020202030204" pitchFamily="34" charset="0"/>
              </a:rPr>
              <a:t>„Изграждане на интердисциплинарни екипи от млади изследователи в областта на фундаменталните и приложни научни изследвания от значение за медицинската практика”</a:t>
            </a:r>
            <a:endParaRPr lang="en-US" sz="1200" i="1" dirty="0">
              <a:latin typeface="Arial Narrow" panose="020B0606020202030204" pitchFamily="34" charset="0"/>
            </a:endParaRPr>
          </a:p>
          <a:p>
            <a:pPr algn="ctr"/>
            <a:r>
              <a:rPr lang="bg-BG" sz="1200" i="1" dirty="0">
                <a:latin typeface="Arial Narrow" panose="020B0606020202030204" pitchFamily="34" charset="0"/>
              </a:rPr>
              <a:t>Проектът се осъществява с финансовата подкрепа </a:t>
            </a:r>
            <a:r>
              <a:rPr lang="bg-BG" sz="1200" i="1" dirty="0" smtClean="0">
                <a:latin typeface="Arial Narrow" panose="020B0606020202030204" pitchFamily="34" charset="0"/>
              </a:rPr>
              <a:t>на</a:t>
            </a:r>
            <a:r>
              <a:rPr lang="en-US" sz="1200" i="1" dirty="0" smtClean="0">
                <a:latin typeface="Arial Narrow" panose="020B0606020202030204" pitchFamily="34" charset="0"/>
              </a:rPr>
              <a:t> </a:t>
            </a:r>
            <a:r>
              <a:rPr lang="bg-BG" sz="1200" i="1" dirty="0" smtClean="0">
                <a:latin typeface="Arial Narrow" panose="020B0606020202030204" pitchFamily="34" charset="0"/>
              </a:rPr>
              <a:t>Оперативна </a:t>
            </a:r>
            <a:r>
              <a:rPr lang="bg-BG" sz="1200" i="1" dirty="0">
                <a:latin typeface="Arial Narrow" panose="020B0606020202030204" pitchFamily="34" charset="0"/>
              </a:rPr>
              <a:t>програма „Развитие на човешките ресурси”,</a:t>
            </a:r>
            <a:endParaRPr lang="en-US" sz="1200" i="1" dirty="0">
              <a:latin typeface="Arial Narrow" panose="020B0606020202030204" pitchFamily="34" charset="0"/>
            </a:endParaRPr>
          </a:p>
          <a:p>
            <a:pPr algn="ctr"/>
            <a:r>
              <a:rPr lang="bg-BG" sz="1200" i="1" dirty="0">
                <a:latin typeface="Arial Narrow" panose="020B0606020202030204" pitchFamily="34" charset="0"/>
              </a:rPr>
              <a:t>съфинансирана от Европейския социален фонд на Европейския съюз</a:t>
            </a:r>
            <a:endParaRPr lang="en-US" sz="1200" i="1" dirty="0">
              <a:latin typeface="Arial Narrow" panose="020B0606020202030204" pitchFamily="34" charset="0"/>
            </a:endParaRPr>
          </a:p>
          <a:p>
            <a:pPr algn="ctr"/>
            <a:endParaRPr lang="en-US" sz="1200" i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6519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g-BG" b="1" dirty="0" smtClean="0"/>
              <a:t>Сърдечна недостатъчност</a:t>
            </a:r>
            <a:endParaRPr lang="bg-BG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bg-BG" sz="2400" dirty="0"/>
              <a:t> </a:t>
            </a:r>
            <a:r>
              <a:rPr lang="bg-BG" sz="2400" dirty="0" smtClean="0"/>
              <a:t>Определение</a:t>
            </a:r>
          </a:p>
          <a:p>
            <a:pPr marL="0" indent="0">
              <a:buNone/>
            </a:pPr>
            <a:endParaRPr lang="bg-BG" sz="2400" dirty="0" smtClean="0"/>
          </a:p>
          <a:p>
            <a:r>
              <a:rPr lang="bg-BG" sz="2400" dirty="0" smtClean="0"/>
              <a:t>Честота и причнини</a:t>
            </a:r>
          </a:p>
          <a:p>
            <a:endParaRPr lang="bg-BG" sz="2400" dirty="0" smtClean="0"/>
          </a:p>
          <a:p>
            <a:r>
              <a:rPr lang="bg-BG" sz="2400" dirty="0" smtClean="0"/>
              <a:t>Компенсаторни механизми</a:t>
            </a:r>
          </a:p>
          <a:p>
            <a:endParaRPr lang="bg-BG" sz="2400" dirty="0" smtClean="0"/>
          </a:p>
          <a:p>
            <a:r>
              <a:rPr lang="bg-BG" sz="2400" dirty="0" smtClean="0"/>
              <a:t>Преживяемост</a:t>
            </a:r>
          </a:p>
          <a:p>
            <a:endParaRPr lang="bg-BG" sz="2400" dirty="0" smtClean="0"/>
          </a:p>
          <a:p>
            <a:r>
              <a:rPr lang="bg-BG" sz="2400" dirty="0" smtClean="0"/>
              <a:t>Клиника и класове</a:t>
            </a:r>
          </a:p>
          <a:p>
            <a:endParaRPr lang="bg-BG" sz="2400" dirty="0" smtClean="0"/>
          </a:p>
          <a:p>
            <a:r>
              <a:rPr lang="bg-BG" sz="2400" dirty="0" smtClean="0"/>
              <a:t>Лечение</a:t>
            </a:r>
            <a:endParaRPr lang="bg-BG" sz="2400" dirty="0"/>
          </a:p>
        </p:txBody>
      </p:sp>
    </p:spTree>
    <p:extLst>
      <p:ext uri="{BB962C8B-B14F-4D97-AF65-F5344CB8AC3E}">
        <p14:creationId xmlns:p14="http://schemas.microsoft.com/office/powerpoint/2010/main" val="40915237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g-BG" b="1" dirty="0" smtClean="0"/>
              <a:t>Дивайс лечение в кардиологията</a:t>
            </a:r>
            <a:endParaRPr lang="bg-BG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g-BG" sz="2800" dirty="0" smtClean="0"/>
              <a:t>Контрапулсация</a:t>
            </a:r>
          </a:p>
          <a:p>
            <a:endParaRPr lang="bg-BG" sz="2800" dirty="0" smtClean="0"/>
          </a:p>
          <a:p>
            <a:r>
              <a:rPr lang="bg-BG" sz="2800" dirty="0" smtClean="0"/>
              <a:t>Стимулатори</a:t>
            </a:r>
          </a:p>
          <a:p>
            <a:endParaRPr lang="bg-BG" sz="2800" dirty="0"/>
          </a:p>
          <a:p>
            <a:r>
              <a:rPr lang="en-US" sz="2800" dirty="0" smtClean="0"/>
              <a:t>CRT </a:t>
            </a:r>
            <a:r>
              <a:rPr lang="bg-BG" sz="2800" dirty="0" smtClean="0"/>
              <a:t>и </a:t>
            </a:r>
            <a:r>
              <a:rPr lang="en-US" sz="2800" dirty="0" smtClean="0"/>
              <a:t>CRT-D</a:t>
            </a:r>
            <a:endParaRPr lang="bg-BG" sz="2800" dirty="0" smtClean="0"/>
          </a:p>
          <a:p>
            <a:endParaRPr lang="bg-BG" sz="2800" dirty="0"/>
          </a:p>
          <a:p>
            <a:r>
              <a:rPr lang="bg-BG" sz="2800" dirty="0" smtClean="0"/>
              <a:t>Подпомагаща камерите механична терапия</a:t>
            </a:r>
          </a:p>
          <a:p>
            <a:endParaRPr lang="bg-BG" sz="2800" dirty="0"/>
          </a:p>
        </p:txBody>
      </p:sp>
    </p:spTree>
    <p:extLst>
      <p:ext uri="{BB962C8B-B14F-4D97-AF65-F5344CB8AC3E}">
        <p14:creationId xmlns:p14="http://schemas.microsoft.com/office/powerpoint/2010/main" val="35512585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g-BG" b="1" dirty="0" smtClean="0"/>
              <a:t>Съвременен подход при спешност в кардиологията</a:t>
            </a:r>
            <a:endParaRPr lang="bg-BG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bg-BG" dirty="0" smtClean="0"/>
              <a:t>  </a:t>
            </a:r>
            <a:r>
              <a:rPr lang="bg-BG" b="1" dirty="0" smtClean="0"/>
              <a:t>Принципи</a:t>
            </a:r>
            <a:r>
              <a:rPr lang="bg-BG" dirty="0" smtClean="0"/>
              <a:t> :</a:t>
            </a:r>
          </a:p>
          <a:p>
            <a:pPr>
              <a:buFontTx/>
              <a:buChar char="-"/>
            </a:pPr>
            <a:endParaRPr lang="bg-BG" dirty="0" smtClean="0"/>
          </a:p>
          <a:p>
            <a:pPr>
              <a:buFontTx/>
              <a:buChar char="-"/>
            </a:pPr>
            <a:r>
              <a:rPr lang="bg-BG" dirty="0" smtClean="0"/>
              <a:t>Синдромен подход                                                </a:t>
            </a:r>
            <a:r>
              <a:rPr lang="bg-BG" sz="2400" b="1" dirty="0" smtClean="0"/>
              <a:t>КАК ПРИ ОМИ??</a:t>
            </a:r>
          </a:p>
          <a:p>
            <a:pPr marL="0" indent="0">
              <a:buNone/>
            </a:pPr>
            <a:endParaRPr lang="bg-BG" dirty="0" smtClean="0"/>
          </a:p>
          <a:p>
            <a:pPr>
              <a:buFontTx/>
              <a:buChar char="-"/>
            </a:pPr>
            <a:r>
              <a:rPr lang="bg-BG" dirty="0" smtClean="0"/>
              <a:t>Евакуация до най-близкото място</a:t>
            </a:r>
          </a:p>
          <a:p>
            <a:pPr>
              <a:buFontTx/>
              <a:buChar char="-"/>
            </a:pPr>
            <a:endParaRPr lang="bg-BG" dirty="0"/>
          </a:p>
          <a:p>
            <a:pPr>
              <a:buFontTx/>
              <a:buChar char="-"/>
            </a:pPr>
            <a:r>
              <a:rPr lang="bg-BG" dirty="0"/>
              <a:t> </a:t>
            </a:r>
            <a:r>
              <a:rPr lang="bg-BG" dirty="0" smtClean="0"/>
              <a:t>Там където може да се помогне</a:t>
            </a:r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586622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g-BG" b="1" dirty="0" smtClean="0"/>
              <a:t>Къде все още сме безпомощни ?</a:t>
            </a:r>
            <a:endParaRPr lang="bg-BG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g-BG" dirty="0"/>
          </a:p>
          <a:p>
            <a:r>
              <a:rPr lang="bg-BG" sz="2800" dirty="0" smtClean="0"/>
              <a:t>Генетичен фактор</a:t>
            </a:r>
          </a:p>
          <a:p>
            <a:endParaRPr lang="bg-BG" sz="2800" dirty="0"/>
          </a:p>
          <a:p>
            <a:endParaRPr lang="bg-BG" sz="2800" dirty="0" smtClean="0"/>
          </a:p>
          <a:p>
            <a:r>
              <a:rPr lang="bg-BG" sz="2800" dirty="0"/>
              <a:t> </a:t>
            </a:r>
            <a:r>
              <a:rPr lang="bg-BG" sz="2800" dirty="0" smtClean="0"/>
              <a:t>Апоптоза</a:t>
            </a:r>
            <a:endParaRPr lang="bg-BG" sz="2800" dirty="0"/>
          </a:p>
        </p:txBody>
      </p:sp>
    </p:spTree>
    <p:extLst>
      <p:ext uri="{BB962C8B-B14F-4D97-AF65-F5344CB8AC3E}">
        <p14:creationId xmlns:p14="http://schemas.microsoft.com/office/powerpoint/2010/main" val="21549001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g-BG" b="1" dirty="0" smtClean="0"/>
              <a:t>Профилактика</a:t>
            </a:r>
            <a:endParaRPr lang="bg-BG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bg-BG" sz="1800" dirty="0" smtClean="0"/>
              <a:t>Примера на  САЩ  /   Примера на Финландия</a:t>
            </a:r>
          </a:p>
          <a:p>
            <a:pPr marL="0" indent="0">
              <a:buNone/>
            </a:pPr>
            <a:endParaRPr lang="bg-BG" sz="1800" dirty="0"/>
          </a:p>
          <a:p>
            <a:r>
              <a:rPr lang="bg-BG" sz="1800" dirty="0" smtClean="0"/>
              <a:t>Разпределение на наличния ресурс</a:t>
            </a:r>
          </a:p>
          <a:p>
            <a:endParaRPr lang="bg-BG" sz="1800" dirty="0"/>
          </a:p>
          <a:p>
            <a:r>
              <a:rPr lang="bg-BG" sz="1800" dirty="0" smtClean="0"/>
              <a:t>Роля на доболничната помощ</a:t>
            </a:r>
          </a:p>
          <a:p>
            <a:endParaRPr lang="bg-BG" sz="1800" dirty="0"/>
          </a:p>
          <a:p>
            <a:r>
              <a:rPr lang="bg-BG" sz="1800" dirty="0" smtClean="0"/>
              <a:t>Роля на болничната помощ</a:t>
            </a:r>
          </a:p>
          <a:p>
            <a:endParaRPr lang="bg-BG" sz="1800" dirty="0"/>
          </a:p>
          <a:p>
            <a:r>
              <a:rPr lang="bg-BG" sz="1800" dirty="0" smtClean="0"/>
              <a:t>Безумието на клиничните пътеки като :</a:t>
            </a:r>
          </a:p>
          <a:p>
            <a:r>
              <a:rPr lang="bg-BG" sz="1800" dirty="0" smtClean="0"/>
              <a:t>-- изключване на патофизиологичния подход</a:t>
            </a:r>
          </a:p>
          <a:p>
            <a:r>
              <a:rPr lang="bg-BG" sz="1800" dirty="0" smtClean="0"/>
              <a:t>-- прибързано изписване</a:t>
            </a:r>
          </a:p>
          <a:p>
            <a:r>
              <a:rPr lang="bg-BG" sz="1800" dirty="0" smtClean="0"/>
              <a:t>-- нереално финансиране</a:t>
            </a:r>
            <a:endParaRPr lang="bg-BG" sz="1800" dirty="0"/>
          </a:p>
        </p:txBody>
      </p:sp>
    </p:spTree>
    <p:extLst>
      <p:ext uri="{BB962C8B-B14F-4D97-AF65-F5344CB8AC3E}">
        <p14:creationId xmlns:p14="http://schemas.microsoft.com/office/powerpoint/2010/main" val="28152958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g-BG" b="1" dirty="0" smtClean="0"/>
              <a:t>Компютърна томография</a:t>
            </a:r>
            <a:endParaRPr lang="bg-BG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853248"/>
            <a:ext cx="8946541" cy="4395151"/>
          </a:xfrm>
        </p:spPr>
        <p:txBody>
          <a:bodyPr/>
          <a:lstStyle/>
          <a:p>
            <a:pPr marL="0" indent="0">
              <a:buNone/>
            </a:pPr>
            <a:r>
              <a:rPr lang="bg-BG" b="1" dirty="0"/>
              <a:t> </a:t>
            </a:r>
            <a:r>
              <a:rPr lang="bg-BG" b="1" dirty="0" smtClean="0"/>
              <a:t>                                          КОАРКТАЦИЯ НА АОРТАТА</a:t>
            </a:r>
            <a:endParaRPr lang="bg-BG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527" y="2323067"/>
            <a:ext cx="5276335" cy="45349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4862" y="2285998"/>
            <a:ext cx="5140411" cy="4534931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>
            <a:off x="3001662" y="3534032"/>
            <a:ext cx="643581" cy="27184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8823754" y="3200400"/>
            <a:ext cx="444843" cy="46955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66087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b="1" dirty="0" smtClean="0"/>
              <a:t>СКАГ (</a:t>
            </a:r>
            <a:r>
              <a:rPr lang="bg-BG" b="1" dirty="0"/>
              <a:t> Селективна коронарна </a:t>
            </a:r>
            <a:r>
              <a:rPr lang="bg-BG" b="1" dirty="0" smtClean="0"/>
              <a:t>ангиография)</a:t>
            </a:r>
            <a:endParaRPr lang="bg-BG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0688"/>
            <a:ext cx="4127500" cy="516731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7500" y="1690688"/>
            <a:ext cx="4876800" cy="51673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4300" y="1690688"/>
            <a:ext cx="4559300" cy="516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3016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g-BG" b="1" dirty="0" smtClean="0"/>
              <a:t>АОРТОГРАФИЯ + ВЕНТРИКУЛОГРАФИЯ</a:t>
            </a:r>
            <a:br>
              <a:rPr lang="bg-BG" b="1" dirty="0" smtClean="0"/>
            </a:br>
            <a:endParaRPr lang="bg-BG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1727200"/>
            <a:ext cx="5715000" cy="513079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27200"/>
            <a:ext cx="6477000" cy="513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2228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g-BG" b="1" dirty="0" smtClean="0"/>
              <a:t>Миокарден инфаркт</a:t>
            </a:r>
            <a:br>
              <a:rPr lang="bg-BG" b="1" dirty="0" smtClean="0"/>
            </a:br>
            <a:r>
              <a:rPr lang="bg-BG" b="1" dirty="0" smtClean="0"/>
              <a:t>(Преди)</a:t>
            </a:r>
            <a:endParaRPr lang="bg-BG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027" y="1853248"/>
            <a:ext cx="5436973" cy="500475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853248"/>
            <a:ext cx="5350477" cy="5004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4833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g-BG" b="1" dirty="0" smtClean="0"/>
              <a:t>Миокарден инфаркт</a:t>
            </a:r>
            <a:r>
              <a:rPr lang="bg-BG" dirty="0" smtClean="0"/>
              <a:t/>
            </a:r>
            <a:br>
              <a:rPr lang="bg-BG" dirty="0" smtClean="0"/>
            </a:br>
            <a:r>
              <a:rPr lang="bg-BG" b="1" dirty="0" smtClean="0"/>
              <a:t>(След)</a:t>
            </a:r>
            <a:endParaRPr lang="bg-BG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57" y="1853248"/>
            <a:ext cx="5474043" cy="500475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853248"/>
            <a:ext cx="5408141" cy="5004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4444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2470" y="500062"/>
            <a:ext cx="10515600" cy="1325563"/>
          </a:xfrm>
        </p:spPr>
        <p:txBody>
          <a:bodyPr/>
          <a:lstStyle/>
          <a:p>
            <a:r>
              <a:rPr lang="bg-BG" b="1" dirty="0" smtClean="0"/>
              <a:t>„Сърцето никога не спира.Спре ли веднъж спира завинаги“. - Леонардо да Винчи</a:t>
            </a:r>
            <a:endParaRPr lang="bg-BG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bg-BG" dirty="0" smtClean="0"/>
          </a:p>
          <a:p>
            <a:endParaRPr lang="bg-BG" dirty="0" smtClean="0"/>
          </a:p>
          <a:p>
            <a:r>
              <a:rPr lang="bg-BG" sz="2800" dirty="0" smtClean="0"/>
              <a:t>Истина ли е това ?</a:t>
            </a:r>
          </a:p>
          <a:p>
            <a:endParaRPr lang="bg-BG" dirty="0"/>
          </a:p>
          <a:p>
            <a:r>
              <a:rPr lang="bg-BG" sz="2800" dirty="0" smtClean="0"/>
              <a:t>Почива ли си сърцето?</a:t>
            </a:r>
          </a:p>
          <a:p>
            <a:endParaRPr lang="bg-BG" dirty="0"/>
          </a:p>
          <a:p>
            <a:pPr marL="0" indent="0">
              <a:buNone/>
            </a:pPr>
            <a:r>
              <a:rPr lang="bg-BG" dirty="0" smtClean="0"/>
              <a:t> </a:t>
            </a:r>
            <a:r>
              <a:rPr lang="bg-BG" sz="2800" dirty="0" smtClean="0"/>
              <a:t>Кога започват проблемите му:</a:t>
            </a:r>
          </a:p>
          <a:p>
            <a:r>
              <a:rPr lang="bg-BG" sz="2800" dirty="0" smtClean="0"/>
              <a:t>- по време на съкращението (систола)</a:t>
            </a:r>
          </a:p>
          <a:p>
            <a:r>
              <a:rPr lang="bg-BG" sz="2800" dirty="0" smtClean="0"/>
              <a:t>- по време на отпускането (диастола)</a:t>
            </a:r>
            <a:endParaRPr lang="bg-BG" sz="2800" dirty="0"/>
          </a:p>
        </p:txBody>
      </p:sp>
    </p:spTree>
    <p:extLst>
      <p:ext uri="{BB962C8B-B14F-4D97-AF65-F5344CB8AC3E}">
        <p14:creationId xmlns:p14="http://schemas.microsoft.com/office/powerpoint/2010/main" val="1986079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bg-BG" b="1" dirty="0" smtClean="0"/>
              <a:t>Кои са основните проблеми на кардиологията?</a:t>
            </a:r>
            <a:endParaRPr lang="bg-BG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8663" y="2176486"/>
            <a:ext cx="8946541" cy="4195481"/>
          </a:xfrm>
        </p:spPr>
        <p:txBody>
          <a:bodyPr>
            <a:noAutofit/>
          </a:bodyPr>
          <a:lstStyle/>
          <a:p>
            <a:r>
              <a:rPr lang="bg-BG" dirty="0" smtClean="0"/>
              <a:t>Артерианлната хипертония (АХ) (30% - 40%)</a:t>
            </a:r>
          </a:p>
          <a:p>
            <a:r>
              <a:rPr lang="bg-BG" dirty="0" smtClean="0"/>
              <a:t>Исхемичната болест на сърцето (ИБС) (10%)</a:t>
            </a:r>
          </a:p>
          <a:p>
            <a:r>
              <a:rPr lang="bg-BG" dirty="0" smtClean="0"/>
              <a:t>Сърдечната недостатъчност (2% - 15%)</a:t>
            </a:r>
          </a:p>
          <a:p>
            <a:endParaRPr lang="bg-BG" dirty="0"/>
          </a:p>
          <a:p>
            <a:r>
              <a:rPr lang="bg-BG" dirty="0" smtClean="0"/>
              <a:t>Други: </a:t>
            </a:r>
          </a:p>
          <a:p>
            <a:r>
              <a:rPr lang="bg-BG" dirty="0" smtClean="0"/>
              <a:t>- клапни заболявания</a:t>
            </a:r>
          </a:p>
          <a:p>
            <a:r>
              <a:rPr lang="bg-BG" dirty="0" smtClean="0"/>
              <a:t>- ритъмно проводни заболявания</a:t>
            </a:r>
          </a:p>
          <a:p>
            <a:r>
              <a:rPr lang="bg-BG" dirty="0" smtClean="0"/>
              <a:t>- възпалителни заболявания</a:t>
            </a:r>
          </a:p>
          <a:p>
            <a:r>
              <a:rPr lang="bg-BG" dirty="0" smtClean="0"/>
              <a:t>- вродени пороци</a:t>
            </a:r>
          </a:p>
          <a:p>
            <a:r>
              <a:rPr lang="bg-BG" dirty="0" smtClean="0"/>
              <a:t>- коморбидност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907002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g-BG" b="1" dirty="0" smtClean="0"/>
              <a:t>Артериална хипертония </a:t>
            </a:r>
            <a:endParaRPr lang="bg-BG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7854" y="2052918"/>
            <a:ext cx="8946541" cy="4195481"/>
          </a:xfrm>
        </p:spPr>
        <p:txBody>
          <a:bodyPr>
            <a:normAutofit/>
          </a:bodyPr>
          <a:lstStyle/>
          <a:p>
            <a:r>
              <a:rPr lang="bg-BG" sz="2800" dirty="0" smtClean="0"/>
              <a:t>Какво трябва да се знае при АХ ?</a:t>
            </a:r>
          </a:p>
          <a:p>
            <a:endParaRPr lang="bg-BG" sz="2800" dirty="0"/>
          </a:p>
          <a:p>
            <a:r>
              <a:rPr lang="bg-BG" sz="2800" dirty="0" smtClean="0"/>
              <a:t>- стойности на АН</a:t>
            </a:r>
          </a:p>
          <a:p>
            <a:r>
              <a:rPr lang="bg-BG" sz="2800" dirty="0" smtClean="0"/>
              <a:t>- сърдечно-съдов риск (диабет, ДЛП, тютюнопушене)</a:t>
            </a:r>
          </a:p>
          <a:p>
            <a:r>
              <a:rPr lang="bg-BG" sz="2800" dirty="0" smtClean="0"/>
              <a:t>- засягане на органи : мозък , сърце , бъбреци</a:t>
            </a:r>
          </a:p>
          <a:p>
            <a:r>
              <a:rPr lang="bg-BG" sz="2800" dirty="0" smtClean="0"/>
              <a:t>- придружаващи заболявания</a:t>
            </a:r>
            <a:endParaRPr lang="bg-BG" sz="2800" dirty="0"/>
          </a:p>
        </p:txBody>
      </p:sp>
    </p:spTree>
    <p:extLst>
      <p:ext uri="{BB962C8B-B14F-4D97-AF65-F5344CB8AC3E}">
        <p14:creationId xmlns:p14="http://schemas.microsoft.com/office/powerpoint/2010/main" val="1516929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g-BG" b="1" dirty="0" smtClean="0"/>
              <a:t>Съвременен подход в лечението</a:t>
            </a:r>
            <a:endParaRPr lang="bg-BG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bg-BG" dirty="0" smtClean="0"/>
          </a:p>
          <a:p>
            <a:r>
              <a:rPr lang="bg-BG" sz="2800" dirty="0" smtClean="0"/>
              <a:t>Стил на живот ( тегло , сол , алкохол , движение )</a:t>
            </a:r>
          </a:p>
          <a:p>
            <a:endParaRPr lang="bg-BG" sz="2800" dirty="0" smtClean="0"/>
          </a:p>
          <a:p>
            <a:r>
              <a:rPr lang="bg-BG" sz="2800" dirty="0" smtClean="0"/>
              <a:t>Медикаментозно лечение : 6 групи , адитивен ефект (!)</a:t>
            </a:r>
          </a:p>
          <a:p>
            <a:endParaRPr lang="bg-BG" sz="2800" dirty="0" smtClean="0"/>
          </a:p>
          <a:p>
            <a:r>
              <a:rPr lang="bg-BG" sz="2800" dirty="0" smtClean="0"/>
              <a:t>Инструментално лечение : ренални артерии , аблация</a:t>
            </a:r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774690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g-BG" b="1" dirty="0" smtClean="0"/>
              <a:t>Кръг на Е.Браунвалд</a:t>
            </a:r>
            <a:endParaRPr lang="bg-BG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73" y="1519882"/>
            <a:ext cx="10946027" cy="5338118"/>
          </a:xfrm>
        </p:spPr>
      </p:pic>
    </p:spTree>
    <p:extLst>
      <p:ext uri="{BB962C8B-B14F-4D97-AF65-F5344CB8AC3E}">
        <p14:creationId xmlns:p14="http://schemas.microsoft.com/office/powerpoint/2010/main" val="4144547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g-BG" b="1" dirty="0" smtClean="0"/>
              <a:t>Атеросклероза</a:t>
            </a:r>
            <a:endParaRPr lang="bg-BG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8500" y="1676400"/>
            <a:ext cx="9715500" cy="4584699"/>
          </a:xfrm>
        </p:spPr>
        <p:txBody>
          <a:bodyPr>
            <a:noAutofit/>
          </a:bodyPr>
          <a:lstStyle/>
          <a:p>
            <a:r>
              <a:rPr lang="bg-BG" sz="2400" dirty="0" smtClean="0"/>
              <a:t>Как се образува плаката ?</a:t>
            </a:r>
          </a:p>
          <a:p>
            <a:r>
              <a:rPr lang="bg-BG" sz="2400" dirty="0"/>
              <a:t> </a:t>
            </a:r>
            <a:r>
              <a:rPr lang="bg-BG" sz="2400" dirty="0" smtClean="0"/>
              <a:t>-  Стабилна плака ОМИ                                                       ОМИ                                                            </a:t>
            </a:r>
          </a:p>
          <a:p>
            <a:r>
              <a:rPr lang="bg-BG" sz="2400" dirty="0" smtClean="0"/>
              <a:t> - Нестабилна плака</a:t>
            </a:r>
            <a:r>
              <a:rPr lang="en-US" sz="2400" dirty="0" smtClean="0"/>
              <a:t> </a:t>
            </a:r>
            <a:r>
              <a:rPr lang="bg-BG" sz="2400" dirty="0" smtClean="0"/>
              <a:t> </a:t>
            </a:r>
            <a:r>
              <a:rPr lang="en-US" sz="2400" dirty="0" smtClean="0"/>
              <a:t>      </a:t>
            </a:r>
            <a:r>
              <a:rPr lang="bg-BG" sz="2400" dirty="0" smtClean="0"/>
              <a:t>Остър коронарен синдром</a:t>
            </a:r>
          </a:p>
          <a:p>
            <a:pPr marL="0" indent="0">
              <a:buNone/>
            </a:pPr>
            <a:r>
              <a:rPr lang="bg-BG" sz="2400" dirty="0"/>
              <a:t> </a:t>
            </a:r>
            <a:r>
              <a:rPr lang="bg-BG" sz="2400" dirty="0" smtClean="0"/>
              <a:t>                                                                                                   НАП</a:t>
            </a:r>
          </a:p>
          <a:p>
            <a:endParaRPr lang="bg-BG" sz="2400" dirty="0"/>
          </a:p>
          <a:p>
            <a:r>
              <a:rPr lang="bg-BG" sz="2400" dirty="0" smtClean="0"/>
              <a:t>Как да забавим процеса ? </a:t>
            </a:r>
          </a:p>
          <a:p>
            <a:r>
              <a:rPr lang="bg-BG" sz="2400" dirty="0" smtClean="0"/>
              <a:t>- стил на живот</a:t>
            </a:r>
          </a:p>
          <a:p>
            <a:r>
              <a:rPr lang="bg-BG" sz="2400" dirty="0" smtClean="0"/>
              <a:t>- статини</a:t>
            </a:r>
            <a:endParaRPr lang="bg-BG" sz="2400" dirty="0"/>
          </a:p>
        </p:txBody>
      </p:sp>
      <p:sp>
        <p:nvSpPr>
          <p:cNvPr id="8" name="Right Arrow 7"/>
          <p:cNvSpPr/>
          <p:nvPr/>
        </p:nvSpPr>
        <p:spPr>
          <a:xfrm>
            <a:off x="5683589" y="2831659"/>
            <a:ext cx="506627" cy="2224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10050834" y="2386816"/>
            <a:ext cx="654908" cy="4448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10050834" y="3032406"/>
            <a:ext cx="654908" cy="2594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8720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bg-BG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bg-BG" sz="3200" b="1" dirty="0" smtClean="0"/>
              <a:t>Стентиране при стенокардия</a:t>
            </a:r>
            <a:r>
              <a:rPr lang="bg-BG" dirty="0" smtClean="0"/>
              <a:t>.    Кога и до къде ?</a:t>
            </a:r>
          </a:p>
          <a:p>
            <a:pPr marL="0" indent="0">
              <a:buNone/>
            </a:pPr>
            <a:r>
              <a:rPr lang="bg-BG" sz="3200" b="1" dirty="0" smtClean="0"/>
              <a:t>Стентиране при ОМИ</a:t>
            </a:r>
            <a:r>
              <a:rPr lang="bg-BG" dirty="0" smtClean="0"/>
              <a:t>.    Кога и  до къде?</a:t>
            </a:r>
          </a:p>
          <a:p>
            <a:pPr marL="0" indent="0">
              <a:buNone/>
            </a:pPr>
            <a:r>
              <a:rPr lang="bg-BG" dirty="0"/>
              <a:t> </a:t>
            </a:r>
            <a:endParaRPr lang="bg-BG" dirty="0" smtClean="0"/>
          </a:p>
          <a:p>
            <a:pPr>
              <a:buFontTx/>
              <a:buChar char="-"/>
            </a:pPr>
            <a:r>
              <a:rPr lang="bg-BG" sz="2800" dirty="0" smtClean="0"/>
              <a:t>Последици при липса на реваскуларизация</a:t>
            </a:r>
          </a:p>
          <a:p>
            <a:pPr>
              <a:buFontTx/>
              <a:buChar char="-"/>
            </a:pPr>
            <a:endParaRPr lang="bg-BG" sz="2800" dirty="0" smtClean="0"/>
          </a:p>
          <a:p>
            <a:pPr marL="0" indent="0">
              <a:buNone/>
            </a:pPr>
            <a:r>
              <a:rPr lang="bg-BG" sz="2800" dirty="0" smtClean="0"/>
              <a:t>-  Хирургия при ИБС – кога и до къде?</a:t>
            </a:r>
          </a:p>
          <a:p>
            <a:pPr>
              <a:buFontTx/>
              <a:buChar char="-"/>
            </a:pPr>
            <a:endParaRPr lang="bg-BG" sz="2800" dirty="0" smtClean="0"/>
          </a:p>
          <a:p>
            <a:pPr>
              <a:buFontTx/>
              <a:buChar char="-"/>
            </a:pPr>
            <a:r>
              <a:rPr lang="bg-BG" sz="2800" dirty="0"/>
              <a:t> </a:t>
            </a:r>
            <a:r>
              <a:rPr lang="bg-BG" sz="2800" dirty="0" smtClean="0"/>
              <a:t>Прекалява ли се  с коронарографиите ?</a:t>
            </a:r>
          </a:p>
        </p:txBody>
      </p:sp>
    </p:spTree>
    <p:extLst>
      <p:ext uri="{BB962C8B-B14F-4D97-AF65-F5344CB8AC3E}">
        <p14:creationId xmlns:p14="http://schemas.microsoft.com/office/powerpoint/2010/main" val="252559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bg-BG" sz="2400" dirty="0" smtClean="0"/>
              <a:t>Предимствата на интервенционалната кардиология</a:t>
            </a:r>
          </a:p>
          <a:p>
            <a:endParaRPr lang="bg-BG" sz="2400" dirty="0"/>
          </a:p>
          <a:p>
            <a:r>
              <a:rPr lang="bg-BG" sz="2400" dirty="0" smtClean="0"/>
              <a:t>Предимствата на сърдечната хирургия</a:t>
            </a:r>
          </a:p>
          <a:p>
            <a:endParaRPr lang="bg-BG" sz="2400" dirty="0"/>
          </a:p>
          <a:p>
            <a:r>
              <a:rPr lang="bg-BG" sz="2400" dirty="0" smtClean="0"/>
              <a:t>Ролята на „сърдечния тийм“ ( </a:t>
            </a:r>
            <a:r>
              <a:rPr lang="en-US" sz="2400" dirty="0" smtClean="0"/>
              <a:t>Heart Team )</a:t>
            </a:r>
            <a:endParaRPr lang="bg-BG" sz="2400" dirty="0" smtClean="0"/>
          </a:p>
          <a:p>
            <a:endParaRPr lang="bg-BG" sz="2400" dirty="0"/>
          </a:p>
          <a:p>
            <a:r>
              <a:rPr lang="bg-BG" sz="2400" dirty="0" smtClean="0"/>
              <a:t>Удължава ли реваскуларизацията живота ?</a:t>
            </a:r>
          </a:p>
          <a:p>
            <a:r>
              <a:rPr lang="bg-BG" sz="2400" dirty="0" smtClean="0"/>
              <a:t>Спира ли реваскуларизацията сърдечната </a:t>
            </a:r>
            <a:r>
              <a:rPr lang="bg-BG" sz="2800" dirty="0" smtClean="0"/>
              <a:t>недостатъчност ?</a:t>
            </a:r>
            <a:endParaRPr lang="bg-BG" sz="2800" dirty="0"/>
          </a:p>
        </p:txBody>
      </p:sp>
    </p:spTree>
    <p:extLst>
      <p:ext uri="{BB962C8B-B14F-4D97-AF65-F5344CB8AC3E}">
        <p14:creationId xmlns:p14="http://schemas.microsoft.com/office/powerpoint/2010/main" val="5090147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3357</TotalTime>
  <Words>452</Words>
  <Application>Microsoft Office PowerPoint</Application>
  <PresentationFormat>Custom</PresentationFormat>
  <Paragraphs>122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Ion</vt:lpstr>
      <vt:lpstr>СЪВРЕМЕННИ ПОДХОДИ В ЛЕЧЕНИЕТО НА СЪРДЕЧНО-СЪДОВИТЕ ЗАБОЛЯВАНИЯ</vt:lpstr>
      <vt:lpstr>„Сърцето никога не спира.Спре ли веднъж спира завинаги“. - Леонардо да Винчи</vt:lpstr>
      <vt:lpstr>Кои са основните проблеми на кардиологията?</vt:lpstr>
      <vt:lpstr>Артериална хипертония </vt:lpstr>
      <vt:lpstr>Съвременен подход в лечението</vt:lpstr>
      <vt:lpstr>Кръг на Е.Браунвалд</vt:lpstr>
      <vt:lpstr>Атеросклероза</vt:lpstr>
      <vt:lpstr>PowerPoint Presentation</vt:lpstr>
      <vt:lpstr>PowerPoint Presentation</vt:lpstr>
      <vt:lpstr>Сърдечна недостатъчност</vt:lpstr>
      <vt:lpstr>Дивайс лечение в кардиологията</vt:lpstr>
      <vt:lpstr>Съвременен подход при спешност в кардиологията</vt:lpstr>
      <vt:lpstr>Къде все още сме безпомощни ?</vt:lpstr>
      <vt:lpstr>Профилактика</vt:lpstr>
      <vt:lpstr>Компютърна томография</vt:lpstr>
      <vt:lpstr>СКАГ ( Селективна коронарна ангиография)</vt:lpstr>
      <vt:lpstr>АОРТОГРАФИЯ + ВЕНТРИКУЛОГРАФИЯ </vt:lpstr>
      <vt:lpstr>Миокарден инфаркт (Преди)</vt:lpstr>
      <vt:lpstr>Миокарден инфаркт (След)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СЪВРЕМЕННИ ПОДХОДИ В ЛЕЧЕНИЕТО НА СЪРДЕЧНО-СЪДОВИТЕ ЗАБОЛЯВАНИЯ</dc:title>
  <dc:creator>HP1</dc:creator>
  <cp:lastModifiedBy>Geni</cp:lastModifiedBy>
  <cp:revision>20</cp:revision>
  <cp:lastPrinted>2015-05-20T16:14:28Z</cp:lastPrinted>
  <dcterms:created xsi:type="dcterms:W3CDTF">2015-05-15T11:38:11Z</dcterms:created>
  <dcterms:modified xsi:type="dcterms:W3CDTF">2015-05-20T16:18:07Z</dcterms:modified>
</cp:coreProperties>
</file>